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sldIdLst>
    <p:sldId id="256" r:id="rId2"/>
    <p:sldId id="257" r:id="rId3"/>
    <p:sldId id="258" r:id="rId4"/>
    <p:sldId id="261" r:id="rId5"/>
    <p:sldId id="276" r:id="rId6"/>
    <p:sldId id="263" r:id="rId7"/>
    <p:sldId id="267" r:id="rId8"/>
    <p:sldId id="269" r:id="rId9"/>
    <p:sldId id="266" r:id="rId10"/>
    <p:sldId id="271" r:id="rId11"/>
    <p:sldId id="270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464CDEC7-5A54-5593-0C74-A1FFF920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F573B1-A9CC-6F80-190C-4CDFF9C8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C977B7-4172-F611-3BCF-61CBE921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A9D1-CBF3-AA56-1F2E-436BEEDC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913ADF92-B573-4A2B-9598-0B537E51A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74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605E9-9772-52D3-609C-50248B67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47144-DAFF-C0EE-278C-11600C9B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A6E3A-8D20-26F9-D6D9-D4C56F01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7DCFE-9CA8-4593-84B6-F50A63864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3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3BA5213C-4C2E-633B-5297-00A6D5EE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CE171-7761-3F69-3470-24178C42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11A8E-0700-191C-0672-C50CCB62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1C21D-2936-487F-2C03-21B8D0F6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A0A9525-9AD4-435C-847C-9D5430C71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54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34284D65-C9BD-190C-2307-B760DEC0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8040C-1674-9C40-C794-CC3729E0541C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8B76F-4DC2-8DF9-1819-8E1662BF0FD7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168BBA2-0BD4-7F4A-5B33-5E049048D8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DC5D7DF-AF95-23D9-F225-B80C794C41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67F33D7-AC84-DD8F-0644-9DD8CF310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0CDF8511-9AF1-4750-B06B-8B3F48407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8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93405B2B-3675-14CE-774C-67080879D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53011-1262-5008-BCC4-53C6F4B6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B4B1A-3A97-4C71-97C3-FEBFCB77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2B18C-E33C-97BC-A952-AB038FCC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541CD14C-DD23-45F2-8FD4-BD0C450DD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6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167109-E0AF-FFC5-2877-A0BA223F00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972308-B174-67FE-A301-03FC00A75E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DC1E48-2C7E-BA48-2BBF-5898BDC0AB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1EA9140-F9FB-4110-ACD8-32CA380E7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0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645808-EFC0-BF29-B47F-EF27CDEC80B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47E15B-86C6-C7BC-CA45-8E3A3313AE4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310386-AFCA-0754-7B4D-9B0ED468FD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1BC5B90-5E98-48BF-92F1-DEBB46DDF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7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27151-58DB-F61E-8CB6-9FB94EB3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82C0-1FE2-C27E-2EDC-5577563C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E5B8-CF1B-8F4E-F5F8-9ADC59AA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C4BF-E3DF-4882-B61C-C6DF47183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573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A0E7526-752C-E1D1-276A-14C041F8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A97C4D-1366-995B-3758-273C16A5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5ACA4F-5DE8-6D2C-6E6F-DCD00A68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07F5AB-7455-7417-20CE-C071C1A2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E8214A5-1FCC-469B-8E53-3D967C728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0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6FE7E-9423-4A53-8475-9BD8B210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6AF10-9170-7BF5-62B9-7387824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C07C7-33E1-9E04-5B79-E236475B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1A7D42-1FBD-490E-92C2-EC2B451D1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0B3F3-1DA1-DC59-8442-2AD5A89D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7B26D-870C-76BB-0AB1-97CF434A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8828-EC70-2835-8FA0-F53751DF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F83A30-E076-445A-8530-FDBE85552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9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4278-801B-71CF-3187-DDDECA72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321F2-023B-38F9-7CE6-52B24846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22686-C12B-0FC7-01A8-8E7AD8C7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80D53-D470-4328-BEEF-996E7BB19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075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7FA05-95B1-FF6E-C781-8E8C8320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93676-FC61-C42D-D6CC-CB5672D5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5C69-A936-197B-19A1-DD4C9614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AAD46E-73A0-449C-B674-B8023518A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3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5485A68D-47D8-8015-BD2B-0DCBA603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87E87C-756C-1A41-502E-FA12FC3A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F6F179-276C-89BF-1CD3-C1F89A41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95A7DD-73B3-C4B7-12CD-89167B1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665B2FF-C544-4407-A066-D6A47D269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1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D6DA35-006E-852D-715F-8E2A9BCD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0889F-F31A-8CE9-6FFD-E4D1850D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A1A1F6-119C-67C4-49F8-63465A82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3A6AB-B7E9-496D-A32D-2ACE0CD97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CDDEF9-F2A5-20AD-2403-D64DAC64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24C8C1-D700-07A3-918F-B00645DC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35800B-000E-5594-C73C-A7D76854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AF3A5-5742-4555-875C-4611F8C50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625D16-290E-BF65-FCE5-0D9EE11D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59217B-BE8C-2F47-8D62-F8A6FAA2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EF1A3A-7C9D-0CC1-100D-50B0B58E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5601E-D687-453F-880A-F9BFC112F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1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F61D00-8B77-EC3B-3B0D-DCC3E5F6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8DD6A1-ABAA-D4C1-0138-E284CB7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7F08E1-D07C-11C6-DCC3-9E773271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15BE7-6074-4861-A70D-CAD46E257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24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053879-06D6-9737-4973-5C890ED1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341E4F-FEF6-69C3-F2B3-6D7A0E97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A28771-77FE-6217-B3E8-4ADAF3C1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10D6-8C0C-48B9-8A39-E0E07F486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0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6FA1DA-1E04-2A35-8E82-FDBF18E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9F00F9-7091-B549-F652-5EDC1387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3B5677-496E-2922-7DA2-3B6E2C58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D2BC-7D6B-44C5-81D0-66973AC9F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6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id="{7AE8C0A5-2D8A-59F5-4376-1004C4D05EE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54465-9698-55C3-0B35-4C13D485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A6F53F2-D9D0-3A50-2CA7-8AA444DF9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15DD-A341-DFCA-D8B1-2D9D53976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C4E42-6C63-F6E2-02F3-7947AD916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62399-C781-A469-F1A4-B46507415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3BAE3B2B-CB4A-441D-8B9D-AFD30E1EAA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00" r:id="rId2"/>
    <p:sldLayoutId id="2147484212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13" r:id="rId11"/>
    <p:sldLayoutId id="2147484214" r:id="rId12"/>
    <p:sldLayoutId id="2147484215" r:id="rId13"/>
    <p:sldLayoutId id="2147484208" r:id="rId14"/>
    <p:sldLayoutId id="2147484209" r:id="rId15"/>
    <p:sldLayoutId id="2147484210" r:id="rId16"/>
    <p:sldLayoutId id="2147484216" r:id="rId17"/>
    <p:sldLayoutId id="2147484217" r:id="rId18"/>
    <p:sldLayoutId id="2147484218" r:id="rId19"/>
    <p:sldLayoutId id="2147484219" r:id="rId20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initiativesandleadership.weebly.com/" TargetMode="External"/><Relationship Id="rId2" Type="http://schemas.openxmlformats.org/officeDocument/2006/relationships/hyperlink" Target="mailto:Rolson@sd44.ca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Cstanley@sd44.c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7492B7-5F1B-0046-9826-8AA3864B88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803400"/>
            <a:ext cx="7315200" cy="1825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Museo 700" pitchFamily="50" charset="0"/>
              </a:rPr>
              <a:t/>
            </a:r>
            <a:br>
              <a:rPr lang="en-US" dirty="0">
                <a:latin typeface="Museo 700" pitchFamily="50" charset="0"/>
              </a:rPr>
            </a:br>
            <a:r>
              <a:rPr lang="en-US" dirty="0">
                <a:latin typeface="Museo 700" pitchFamily="50" charset="0"/>
              </a:rPr>
              <a:t>Carson Graham Global Initiatives and Leadership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D9F93A1-5771-64A7-D571-2F03DE88E1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3632200"/>
            <a:ext cx="7315200" cy="685800"/>
          </a:xfrm>
        </p:spPr>
        <p:txBody>
          <a:bodyPr/>
          <a:lstStyle/>
          <a:p>
            <a:r>
              <a:rPr lang="en-US" altLang="en-US">
                <a:latin typeface="Museo 700" pitchFamily="50" charset="0"/>
              </a:rPr>
              <a:t>Sosua Dominican Republic April 2024</a:t>
            </a:r>
          </a:p>
        </p:txBody>
      </p:sp>
      <p:pic>
        <p:nvPicPr>
          <p:cNvPr id="11268" name="Picture 5" descr="dominican maps">
            <a:extLst>
              <a:ext uri="{FF2B5EF4-FFF2-40B4-BE49-F238E27FC236}">
                <a16:creationId xmlns:a16="http://schemas.microsoft.com/office/drawing/2014/main" id="{A4EB0BF9-4385-5FD5-9B1E-AF7C0416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2550"/>
            <a:ext cx="32004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>
            <a:extLst>
              <a:ext uri="{FF2B5EF4-FFF2-40B4-BE49-F238E27FC236}">
                <a16:creationId xmlns:a16="http://schemas.microsoft.com/office/drawing/2014/main" id="{FC288B71-076B-F070-F739-6478A3B0C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71988"/>
            <a:ext cx="21859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8C13-B7A8-8E6D-B351-96D67287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Trip Costs</a:t>
            </a:r>
            <a:br>
              <a:rPr lang="en-US" i="1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</a:br>
            <a:r>
              <a:rPr lang="en-US" i="1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Total cost = $5300.00 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53E14E15-F636-826F-DB1E-7E40B975ED1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Museo 700" panose="02000000000000000000" pitchFamily="50" charset="0"/>
              </a:rPr>
              <a:t>Open Door travel</a:t>
            </a: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Museo 700" panose="02000000000000000000" pitchFamily="50" charset="0"/>
              </a:rPr>
              <a:t>$2170.00</a:t>
            </a:r>
          </a:p>
          <a:p>
            <a:pPr marL="379413" lvl="1" indent="-342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>
                <a:latin typeface="Museo 700" panose="02000000000000000000" pitchFamily="50" charset="0"/>
              </a:rPr>
              <a:t>Responsible for booking air travel</a:t>
            </a: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Museo 700" panose="02000000000000000000" pitchFamily="50" charset="0"/>
              </a:rPr>
              <a:t>All insurance – travel, medical and cancellation</a:t>
            </a: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endParaRPr lang="en-US" altLang="en-US" sz="2400" dirty="0">
              <a:latin typeface="Museo 700" panose="02000000000000000000" pitchFamily="50" charset="0"/>
            </a:endParaRP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Museo 700" panose="02000000000000000000" pitchFamily="50" charset="0"/>
              </a:rPr>
              <a:t>Paid through Live Different for tax purposes. </a:t>
            </a: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endParaRPr lang="en-US" altLang="en-US" sz="2400" dirty="0" smtClean="0">
              <a:latin typeface="Museo 700" panose="02000000000000000000" pitchFamily="50" charset="0"/>
            </a:endParaRP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endParaRPr lang="en-US" altLang="en-US" sz="2200" dirty="0" smtClean="0">
              <a:latin typeface="Museo 700" panose="02000000000000000000" pitchFamily="50" charset="0"/>
            </a:endParaRPr>
          </a:p>
          <a:p>
            <a:pPr marL="379413" lvl="1" indent="-34290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defRPr/>
            </a:pPr>
            <a:endParaRPr lang="en-US" altLang="en-US" sz="2200" dirty="0" smtClean="0">
              <a:latin typeface="Museo 700" panose="02000000000000000000" pitchFamily="50" charset="0"/>
            </a:endParaRPr>
          </a:p>
          <a:p>
            <a:pPr marL="36513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/>
            </a:pPr>
            <a:endParaRPr lang="en-US" altLang="en-US" sz="2200" dirty="0"/>
          </a:p>
        </p:txBody>
      </p:sp>
      <p:sp>
        <p:nvSpPr>
          <p:cNvPr id="16388" name="Content Placeholder 3">
            <a:extLst>
              <a:ext uri="{FF2B5EF4-FFF2-40B4-BE49-F238E27FC236}">
                <a16:creationId xmlns:a16="http://schemas.microsoft.com/office/drawing/2014/main" id="{55296CEA-B9CA-FC69-BDCB-BA19CC865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rgbClr val="C00000"/>
                </a:solidFill>
                <a:latin typeface="Museo 700" pitchFamily="50" charset="0"/>
              </a:rPr>
              <a:t>Live Different </a:t>
            </a:r>
          </a:p>
          <a:p>
            <a:pPr marL="0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Museo 700" pitchFamily="50" charset="0"/>
              </a:rPr>
              <a:t>$</a:t>
            </a:r>
            <a:r>
              <a:rPr lang="en-US" altLang="en-US" sz="2800" dirty="0" smtClean="0">
                <a:solidFill>
                  <a:srgbClr val="C00000"/>
                </a:solidFill>
                <a:latin typeface="Museo 700" pitchFamily="50" charset="0"/>
              </a:rPr>
              <a:t>313</a:t>
            </a:r>
            <a:r>
              <a:rPr lang="en-US" altLang="en-US" sz="2800" dirty="0" smtClean="0">
                <a:solidFill>
                  <a:srgbClr val="C00000"/>
                </a:solidFill>
                <a:latin typeface="Museo 700" pitchFamily="50" charset="0"/>
              </a:rPr>
              <a:t>0.00</a:t>
            </a:r>
            <a:endParaRPr lang="en-US" altLang="en-US" sz="2800" dirty="0">
              <a:solidFill>
                <a:srgbClr val="C00000"/>
              </a:solidFill>
              <a:latin typeface="Museo 700" pitchFamily="50" charset="0"/>
            </a:endParaRPr>
          </a:p>
          <a:p>
            <a:pPr marL="0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sz="2400" dirty="0">
                <a:latin typeface="Museo 700" pitchFamily="50" charset="0"/>
              </a:rPr>
              <a:t> Responsible for our time in the Dominican Republic, rooms, food, excursions, building costs, furnishing houses, land costs </a:t>
            </a:r>
          </a:p>
          <a:p>
            <a:pPr marL="0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sz="2400" dirty="0">
                <a:latin typeface="Museo 700" pitchFamily="50" charset="0"/>
              </a:rPr>
              <a:t> Donations = tax receipts</a:t>
            </a:r>
          </a:p>
          <a:p>
            <a:pPr marL="0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863204"/>
                </a:solidFill>
                <a:latin typeface="Museo 700" pitchFamily="50" charset="0"/>
              </a:rPr>
              <a:t> Register  online  for the trip  and pay online </a:t>
            </a:r>
            <a:r>
              <a:rPr lang="en-CA" sz="2400" dirty="0"/>
              <a:t> 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1474-BC22-9775-E450-C2F82BAA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Upcoming Meetings</a:t>
            </a:r>
          </a:p>
        </p:txBody>
      </p:sp>
      <p:graphicFrame>
        <p:nvGraphicFramePr>
          <p:cNvPr id="5" name="ClipArt Placeholder 4">
            <a:extLst>
              <a:ext uri="{FF2B5EF4-FFF2-40B4-BE49-F238E27FC236}">
                <a16:creationId xmlns:a16="http://schemas.microsoft.com/office/drawing/2014/main" id="{A7D6B962-FACB-CC48-03AC-99A5D66F0372}"/>
              </a:ext>
            </a:extLst>
          </p:cNvPr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779383859"/>
              </p:ext>
            </p:extLst>
          </p:nvPr>
        </p:nvGraphicFramePr>
        <p:xfrm>
          <a:off x="457200" y="1600200"/>
          <a:ext cx="4038600" cy="338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24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Reason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September</a:t>
                      </a:r>
                      <a:r>
                        <a:rPr lang="en-US" sz="1800" baseline="0" dirty="0" smtClean="0"/>
                        <a:t> 19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, 2023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Fundraising</a:t>
                      </a:r>
                    </a:p>
                    <a:p>
                      <a:r>
                        <a:rPr lang="en-US" sz="1600" dirty="0" smtClean="0"/>
                        <a:t>Meeting</a:t>
                      </a:r>
                      <a:endParaRPr lang="en-US" sz="16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E201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TBD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Forms</a:t>
                      </a:r>
                      <a:r>
                        <a:rPr lang="en-US" sz="1800" baseline="0" dirty="0" smtClean="0"/>
                        <a:t> Meeting/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Shots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E202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Feb/</a:t>
                      </a:r>
                    </a:p>
                    <a:p>
                      <a:r>
                        <a:rPr lang="en-US" sz="1800" dirty="0" smtClean="0"/>
                        <a:t>March TBD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Final Trip Meeting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E202</a:t>
                      </a:r>
                      <a:endParaRPr lang="en-US" sz="1800" dirty="0"/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29" name="Text Placeholder 3">
            <a:extLst>
              <a:ext uri="{FF2B5EF4-FFF2-40B4-BE49-F238E27FC236}">
                <a16:creationId xmlns:a16="http://schemas.microsoft.com/office/drawing/2014/main" id="{1B839415-91C3-0BC4-A1E2-CC589101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/>
            <a:endParaRPr lang="en-US" altLang="en-US"/>
          </a:p>
        </p:txBody>
      </p:sp>
      <p:pic>
        <p:nvPicPr>
          <p:cNvPr id="21530" name="Picture 2" descr="C:\Program Files (x86)\Microsoft Office\MEDIA\CAGCAT10\j0233018.wmf">
            <a:extLst>
              <a:ext uri="{FF2B5EF4-FFF2-40B4-BE49-F238E27FC236}">
                <a16:creationId xmlns:a16="http://schemas.microsoft.com/office/drawing/2014/main" id="{A3213888-0348-4515-09C5-C492B2B1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165350"/>
            <a:ext cx="257492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110E-A46E-8768-62DA-74CFBCE6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To Do: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38041-BFB7-E746-CA23-305BDD5C5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8382000" cy="4906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>
                <a:latin typeface="Museo 700" pitchFamily="50" charset="0"/>
              </a:rPr>
              <a:t>Complete NVSD School Field trip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>
                <a:latin typeface="Museo 700" pitchFamily="50" charset="0"/>
              </a:rPr>
              <a:t>Complete Open Doors Travel form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>
                <a:latin typeface="Museo 700" pitchFamily="50" charset="0"/>
              </a:rPr>
              <a:t>Complete NVSD Medical form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>
                <a:latin typeface="Museo 700" pitchFamily="50" charset="0"/>
              </a:rPr>
              <a:t>Provide a </a:t>
            </a:r>
            <a:r>
              <a:rPr lang="en-US" sz="2000" dirty="0" err="1">
                <a:latin typeface="Museo 700" pitchFamily="50" charset="0"/>
              </a:rPr>
              <a:t>colour</a:t>
            </a:r>
            <a:r>
              <a:rPr lang="en-US" sz="2000" dirty="0">
                <a:latin typeface="Museo 700" pitchFamily="50" charset="0"/>
              </a:rPr>
              <a:t> photo of your child’s passport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Museo 700" pitchFamily="50" charset="0"/>
              </a:rPr>
              <a:t>Make Down Payment </a:t>
            </a:r>
            <a:r>
              <a:rPr lang="en-US" sz="2000" dirty="0" err="1" smtClean="0">
                <a:solidFill>
                  <a:srgbClr val="FF0000"/>
                </a:solidFill>
                <a:latin typeface="Museo 700" pitchFamily="50" charset="0"/>
              </a:rPr>
              <a:t>cheque</a:t>
            </a:r>
            <a:r>
              <a:rPr lang="en-US" sz="2000" dirty="0" smtClean="0">
                <a:solidFill>
                  <a:srgbClr val="FF0000"/>
                </a:solidFill>
                <a:latin typeface="Museo 700" pitchFamily="50" charset="0"/>
              </a:rPr>
              <a:t> to Carson Graham Secondary School and drop off in main office.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Museo 700" pitchFamily="50" charset="0"/>
              </a:rPr>
              <a:t>Register </a:t>
            </a:r>
            <a:r>
              <a:rPr lang="en-US" sz="2000" dirty="0">
                <a:solidFill>
                  <a:srgbClr val="FF0000"/>
                </a:solidFill>
                <a:latin typeface="Museo 700" pitchFamily="50" charset="0"/>
              </a:rPr>
              <a:t>and submit $1000.00 down payment for flight and insurance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Museo 700" pitchFamily="50" charset="0"/>
              </a:rPr>
              <a:t>Other payments: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Museo 700" pitchFamily="50" charset="0"/>
              </a:rPr>
              <a:t>September 29</a:t>
            </a:r>
            <a:r>
              <a:rPr lang="en-US" sz="2000" baseline="30000" dirty="0">
                <a:solidFill>
                  <a:srgbClr val="FF0000"/>
                </a:solidFill>
                <a:latin typeface="Museo 700" pitchFamily="50" charset="0"/>
              </a:rPr>
              <a:t>th</a:t>
            </a:r>
            <a:r>
              <a:rPr lang="en-US" sz="2000" dirty="0">
                <a:solidFill>
                  <a:srgbClr val="FF0000"/>
                </a:solidFill>
                <a:latin typeface="Museo 700" pitchFamily="50" charset="0"/>
              </a:rPr>
              <a:t> - $1000.00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Museo 700" pitchFamily="50" charset="0"/>
              </a:rPr>
              <a:t>January 5</a:t>
            </a:r>
            <a:r>
              <a:rPr lang="en-US" sz="2000" baseline="30000" dirty="0">
                <a:solidFill>
                  <a:srgbClr val="FF0000"/>
                </a:solidFill>
                <a:latin typeface="Museo 700" pitchFamily="50" charset="0"/>
              </a:rPr>
              <a:t>th</a:t>
            </a:r>
            <a:r>
              <a:rPr lang="en-US" sz="2000" dirty="0">
                <a:solidFill>
                  <a:srgbClr val="FF0000"/>
                </a:solidFill>
                <a:latin typeface="Museo 700" pitchFamily="50" charset="0"/>
              </a:rPr>
              <a:t> - $3300.00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Museo 700" pitchFamily="50" charset="0"/>
              </a:rPr>
              <a:t>5. Come to our  fundraising meeting on </a:t>
            </a:r>
            <a:r>
              <a:rPr lang="en-US" sz="2000" dirty="0" smtClean="0">
                <a:latin typeface="Museo 700" pitchFamily="50" charset="0"/>
              </a:rPr>
              <a:t>September 19</a:t>
            </a:r>
            <a:r>
              <a:rPr lang="en-US" sz="2000" baseline="30000" dirty="0" smtClean="0">
                <a:latin typeface="Museo 700" pitchFamily="50" charset="0"/>
              </a:rPr>
              <a:t>th</a:t>
            </a:r>
            <a:r>
              <a:rPr lang="en-US" sz="2000" dirty="0" smtClean="0">
                <a:latin typeface="Museo 700" pitchFamily="50" charset="0"/>
              </a:rPr>
              <a:t> </a:t>
            </a:r>
            <a:r>
              <a:rPr lang="en-US" sz="2000" dirty="0" smtClean="0">
                <a:latin typeface="Museo 700" pitchFamily="50" charset="0"/>
              </a:rPr>
              <a:t>at </a:t>
            </a:r>
            <a:r>
              <a:rPr lang="en-US" sz="2000" dirty="0">
                <a:latin typeface="Museo 700" pitchFamily="50" charset="0"/>
              </a:rPr>
              <a:t>7:00 in E201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5118-1D50-98E9-D62D-0A87C793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Contacts 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D23ACEF2-CC47-C3EF-84CF-94D717441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305800" cy="4906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>
                <a:latin typeface="Museo 700" pitchFamily="50" charset="0"/>
              </a:rPr>
              <a:t>Trip Organizers 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>
                <a:latin typeface="Museo 700" pitchFamily="50" charset="0"/>
              </a:rPr>
              <a:t>Mr. Rob Olson - </a:t>
            </a:r>
            <a:r>
              <a:rPr lang="en-US" altLang="en-US" dirty="0">
                <a:latin typeface="Museo 700" pitchFamily="50" charset="0"/>
                <a:hlinkClick r:id="rId2"/>
              </a:rPr>
              <a:t>Rolson@sd44.ca</a:t>
            </a:r>
            <a:r>
              <a:rPr lang="en-US" altLang="en-US" dirty="0">
                <a:latin typeface="Museo 700" pitchFamily="50" charset="0"/>
              </a:rPr>
              <a:t> website: </a:t>
            </a:r>
            <a:r>
              <a:rPr lang="en-US" altLang="en-US" dirty="0">
                <a:latin typeface="Museo 700" pitchFamily="50" charset="0"/>
                <a:hlinkClick r:id="rId3"/>
              </a:rPr>
              <a:t>http://globalinitiativesandleadership.weebly.com/</a:t>
            </a:r>
            <a:r>
              <a:rPr lang="en-US" altLang="en-US" dirty="0">
                <a:latin typeface="Museo 700" pitchFamily="50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>
                <a:latin typeface="Museo 700" pitchFamily="50" charset="0"/>
              </a:rPr>
              <a:t>Ms. Chanel Stanley </a:t>
            </a:r>
            <a:r>
              <a:rPr lang="en-US" altLang="en-US" dirty="0">
                <a:latin typeface="Museo 700" pitchFamily="50" charset="0"/>
                <a:hlinkClick r:id="rId4"/>
              </a:rPr>
              <a:t>Cstanley@sd44.ca</a:t>
            </a:r>
            <a:endParaRPr lang="en-US" alt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>
                <a:latin typeface="Museo 700" pitchFamily="50" charset="0"/>
              </a:rPr>
              <a:t>Mr. Lucas Mann Lmann@sd44.ca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>
                <a:latin typeface="Museo 700" pitchFamily="50" charset="0"/>
              </a:rPr>
              <a:t>Live Different Contact - Jennifer </a:t>
            </a:r>
            <a:r>
              <a:rPr lang="en-US" altLang="en-US" dirty="0" err="1">
                <a:latin typeface="Museo 700" pitchFamily="50" charset="0"/>
              </a:rPr>
              <a:t>Quong</a:t>
            </a:r>
            <a:r>
              <a:rPr lang="en-US" altLang="en-US" dirty="0">
                <a:latin typeface="Museo 700" pitchFamily="50" charset="0"/>
              </a:rPr>
              <a:t> or phone 1-866-432-4464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>
                <a:latin typeface="Museo 700" pitchFamily="50" charset="0"/>
              </a:rPr>
              <a:t>Open Doors travel agent – Erika 778-317-9267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1A8B65-CB2C-473B-F983-C1F4C28E5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68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Dominican Republic Humanitarian Trip – March </a:t>
            </a:r>
            <a:r>
              <a:rPr lang="en-US" dirty="0" smtClean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11</a:t>
            </a:r>
            <a:r>
              <a:rPr lang="en-US" baseline="30000" dirty="0" smtClean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th</a:t>
            </a:r>
            <a:r>
              <a:rPr lang="en-US" dirty="0" smtClean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 </a:t>
            </a: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– 20</a:t>
            </a:r>
            <a:r>
              <a:rPr lang="en-US" baseline="30000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th</a:t>
            </a: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 2024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086A322-DA74-87C5-FD01-99E036DF86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10 Day Humanitarian trip including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Building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Teaching/Sports Program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/>
              <a:t>Cultural </a:t>
            </a:r>
            <a:r>
              <a:rPr lang="en-US" dirty="0" smtClean="0"/>
              <a:t>Experience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Sightseeing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Pre-trip activities</a:t>
            </a: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A64FE5B6-04CB-4B26-E314-24E6470FD1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3005138"/>
            <a:ext cx="2571750" cy="1716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>
            <a:extLst>
              <a:ext uri="{FF2B5EF4-FFF2-40B4-BE49-F238E27FC236}">
                <a16:creationId xmlns:a16="http://schemas.microsoft.com/office/drawing/2014/main" id="{C0E395A3-C218-D1F4-DEF3-F2C1223AE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85988"/>
            <a:ext cx="4143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670AD9-6576-EA3A-BFC6-301278303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Mission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0FB5587-C261-5933-E95A-C9F8AA460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11600" cy="4070350"/>
          </a:xfrm>
        </p:spPr>
        <p:txBody>
          <a:bodyPr/>
          <a:lstStyle/>
          <a:p>
            <a:endParaRPr lang="en-CA" altLang="en-US"/>
          </a:p>
        </p:txBody>
      </p:sp>
      <p:pic>
        <p:nvPicPr>
          <p:cNvPr id="13316" name="Content Placeholder 1">
            <a:extLst>
              <a:ext uri="{FF2B5EF4-FFF2-40B4-BE49-F238E27FC236}">
                <a16:creationId xmlns:a16="http://schemas.microsoft.com/office/drawing/2014/main" id="{E14EDB89-E928-A1CB-78DD-74389D951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4038600" cy="4175125"/>
          </a:xfrm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81D9E470-B364-EE7C-7B53-FD2D5AAA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4572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919D932-45DF-E717-A04D-F898254A5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Global Initiatives 2024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4E4B645-EAAD-2EC4-99F1-D62ACDE0D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934200" cy="2133600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dirty="0">
                <a:latin typeface="Museo 700" pitchFamily="50" charset="0"/>
              </a:rPr>
              <a:t>Our focus is on leadership, personal development  through student led initiatives, service, teamwork and trip preparation using the service learning model.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sz="8000" dirty="0">
              <a:latin typeface="Museo 700" pitchFamily="50" charset="0"/>
            </a:endParaRPr>
          </a:p>
          <a:p>
            <a:pPr marL="9144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i="1" dirty="0">
                <a:latin typeface="Museo 700" pitchFamily="50" charset="0"/>
              </a:rPr>
              <a:t>Open to students in grades 10, 11 and 12</a:t>
            </a:r>
          </a:p>
          <a:p>
            <a:pPr marL="9144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8000" i="1" dirty="0">
              <a:latin typeface="Museo 700" pitchFamily="50" charset="0"/>
            </a:endParaRPr>
          </a:p>
          <a:p>
            <a:pPr marL="9144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0" i="1" dirty="0">
                <a:latin typeface="Museo 700" pitchFamily="50" charset="0"/>
              </a:rPr>
              <a:t>Priority will be given to students who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8000" i="1" dirty="0">
                <a:latin typeface="Museo 700" pitchFamily="50" charset="0"/>
              </a:rPr>
              <a:t>    have </a:t>
            </a:r>
            <a:r>
              <a:rPr lang="en-US" sz="8000" i="1" dirty="0" smtClean="0">
                <a:latin typeface="Museo 700" pitchFamily="50" charset="0"/>
              </a:rPr>
              <a:t>volunteer in our CI  program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8000" i="1" dirty="0" smtClean="0">
                <a:latin typeface="Museo 700" pitchFamily="50" charset="0"/>
              </a:rPr>
              <a:t>    and </a:t>
            </a:r>
            <a:r>
              <a:rPr lang="en-US" sz="8000" i="1" dirty="0">
                <a:latin typeface="Museo 700" pitchFamily="50" charset="0"/>
              </a:rPr>
              <a:t>are enrolled in the GI </a:t>
            </a:r>
            <a:r>
              <a:rPr lang="en-US" sz="8000" i="1" dirty="0" smtClean="0">
                <a:latin typeface="Museo 700" pitchFamily="50" charset="0"/>
              </a:rPr>
              <a:t> program</a:t>
            </a:r>
            <a:r>
              <a:rPr lang="en-US" sz="8000" i="1" dirty="0">
                <a:latin typeface="Museo 700" pitchFamily="50" charset="0"/>
              </a:rPr>
              <a:t>. </a:t>
            </a: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F6158BE-F37C-82BC-FF3F-DAC1632D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08475"/>
            <a:ext cx="25146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8DCB-6DCC-8461-9D47-0845B5C1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8526-E831-B6B1-2E83-AD996BD319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 smtClean="0"/>
              <a:t>A safe and relaxing accommodation on the ocean.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 smtClean="0"/>
              <a:t>Food </a:t>
            </a:r>
            <a:r>
              <a:rPr lang="en-CA" dirty="0"/>
              <a:t>and water are prepared </a:t>
            </a:r>
            <a:r>
              <a:rPr lang="en-CA" dirty="0" smtClean="0"/>
              <a:t>safely. </a:t>
            </a:r>
            <a:endParaRPr lang="en-CA" dirty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24hr </a:t>
            </a:r>
            <a:r>
              <a:rPr lang="en-CA" dirty="0" smtClean="0"/>
              <a:t>Security. </a:t>
            </a:r>
            <a:endParaRPr lang="en-CA" dirty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Clean accommodation for students to </a:t>
            </a:r>
            <a:r>
              <a:rPr lang="en-CA" u="sng" dirty="0">
                <a:solidFill>
                  <a:srgbClr val="FF0000"/>
                </a:solidFill>
              </a:rPr>
              <a:t>debrief</a:t>
            </a:r>
            <a:r>
              <a:rPr lang="en-CA" dirty="0"/>
              <a:t> and relax after a hot </a:t>
            </a:r>
            <a:r>
              <a:rPr lang="en-CA" dirty="0" smtClean="0"/>
              <a:t>day.</a:t>
            </a:r>
            <a:endParaRPr lang="en-CA" dirty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Staff known by our school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CA" dirty="0"/>
              <a:t>    </a:t>
            </a:r>
            <a:r>
              <a:rPr lang="en-CA" dirty="0" smtClean="0"/>
              <a:t>staff.</a:t>
            </a:r>
            <a:endParaRPr lang="en-CA" dirty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sz="2000" dirty="0">
              <a:latin typeface="Tw Cen MT (Body)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CA" dirty="0"/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1932D85A-AD4B-2040-BE70-6A1777B4E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6E809D1-4C56-5C03-2632-85C773D2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414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0F5CADCE-F6B6-72AD-9663-9A6B8C67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191000"/>
            <a:ext cx="3810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278562A-B083-928C-1F87-5A44D9D49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Safety </a:t>
            </a: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D7FE3965-F535-6CA9-F817-5A61CB27F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Museo 700" pitchFamily="50" charset="0"/>
              </a:rPr>
              <a:t>Considerations: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 I have led several trips to same </a:t>
            </a:r>
            <a:r>
              <a:rPr lang="en-US" altLang="en-US" dirty="0" smtClean="0"/>
              <a:t>location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 smtClean="0"/>
              <a:t>Last trip was March 2023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 Live Different staff have </a:t>
            </a:r>
            <a:r>
              <a:rPr lang="en-US" altLang="en-US" dirty="0" smtClean="0"/>
              <a:t>extensive experience </a:t>
            </a:r>
            <a:r>
              <a:rPr lang="en-US" altLang="en-US" dirty="0"/>
              <a:t>with teens.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 24 hour </a:t>
            </a:r>
            <a:r>
              <a:rPr lang="en-US" altLang="en-US" dirty="0" smtClean="0"/>
              <a:t>security on </a:t>
            </a:r>
            <a:r>
              <a:rPr lang="en-US" altLang="en-US" dirty="0"/>
              <a:t>enclosed property 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F83BBE56-2117-09BC-A32B-46649FDE0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6FBA2506-B402-E7DB-163D-43E8BF46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113"/>
            <a:ext cx="1611313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5A72F947-81BF-63EC-374F-C2E49DABB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81163"/>
            <a:ext cx="4086225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DCC7-8FAD-A803-9107-FA1D5ECC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altLang="en-US" dirty="0"/>
              <a:t>Global Initiatives and Carson</a:t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endParaRPr lang="en-US" dirty="0">
              <a:solidFill>
                <a:schemeClr val="accent6">
                  <a:tint val="1000"/>
                </a:schemeClr>
              </a:solidFill>
              <a:latin typeface="Museo 700" pitchFamily="50" charset="0"/>
            </a:endParaRPr>
          </a:p>
        </p:txBody>
      </p:sp>
      <p:sp>
        <p:nvSpPr>
          <p:cNvPr id="17411" name="Content Placeholder 6">
            <a:extLst>
              <a:ext uri="{FF2B5EF4-FFF2-40B4-BE49-F238E27FC236}">
                <a16:creationId xmlns:a16="http://schemas.microsoft.com/office/drawing/2014/main" id="{1027D766-D6D9-8581-3871-0585EA700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11600" cy="4070350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CG’s impact so far… </a:t>
            </a:r>
          </a:p>
          <a:p>
            <a:r>
              <a:rPr lang="en-CA" altLang="en-US" dirty="0" smtClean="0"/>
              <a:t>19 Houses built</a:t>
            </a:r>
            <a:endParaRPr lang="en-CA" altLang="en-US" dirty="0"/>
          </a:p>
          <a:p>
            <a:r>
              <a:rPr lang="en-CA" altLang="en-US" dirty="0" smtClean="0"/>
              <a:t>1 Latrine built</a:t>
            </a:r>
            <a:endParaRPr lang="en-CA" altLang="en-US" dirty="0"/>
          </a:p>
          <a:p>
            <a:r>
              <a:rPr lang="en-CA" altLang="en-US" dirty="0"/>
              <a:t>1 Medical </a:t>
            </a:r>
            <a:r>
              <a:rPr lang="en-CA" altLang="en-US" dirty="0" smtClean="0"/>
              <a:t>Clinic built</a:t>
            </a:r>
            <a:endParaRPr lang="en-CA" altLang="en-US" dirty="0"/>
          </a:p>
          <a:p>
            <a:r>
              <a:rPr lang="en-CA" altLang="en-US" dirty="0"/>
              <a:t>6</a:t>
            </a:r>
            <a:r>
              <a:rPr lang="en-CA" altLang="en-US" dirty="0" smtClean="0"/>
              <a:t> Communities worked in both Mexico and DR </a:t>
            </a:r>
            <a:endParaRPr lang="en-CA" altLang="en-US" dirty="0"/>
          </a:p>
          <a:p>
            <a:r>
              <a:rPr lang="en-CA" altLang="en-US" dirty="0"/>
              <a:t>1 Eye </a:t>
            </a:r>
            <a:r>
              <a:rPr lang="en-CA" altLang="en-US" dirty="0" smtClean="0"/>
              <a:t>surgery</a:t>
            </a:r>
          </a:p>
          <a:p>
            <a:r>
              <a:rPr lang="en-CA" altLang="en-US" dirty="0" smtClean="0"/>
              <a:t>1 wheel chair and accommodation for </a:t>
            </a:r>
            <a:r>
              <a:rPr lang="en-CA" altLang="en-US" dirty="0" err="1" smtClean="0"/>
              <a:t>Speacial</a:t>
            </a:r>
            <a:r>
              <a:rPr lang="en-CA" altLang="en-US" dirty="0" smtClean="0"/>
              <a:t> need boy</a:t>
            </a:r>
            <a:endParaRPr lang="en-CA" altLang="en-US" dirty="0"/>
          </a:p>
          <a:p>
            <a:r>
              <a:rPr lang="en-CA" altLang="en-US" dirty="0" smtClean="0"/>
              <a:t>470 Students lives positively impacted. </a:t>
            </a:r>
            <a:endParaRPr lang="en-CA" altLang="en-US" dirty="0"/>
          </a:p>
        </p:txBody>
      </p:sp>
      <p:pic>
        <p:nvPicPr>
          <p:cNvPr id="17412" name="Content Placeholder 8">
            <a:extLst>
              <a:ext uri="{FF2B5EF4-FFF2-40B4-BE49-F238E27FC236}">
                <a16:creationId xmlns:a16="http://schemas.microsoft.com/office/drawing/2014/main" id="{02708075-0AFD-9E8E-CBDC-778841FD8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863" y="2193925"/>
            <a:ext cx="3708400" cy="4070350"/>
          </a:xfrm>
        </p:spPr>
      </p:pic>
      <p:sp>
        <p:nvSpPr>
          <p:cNvPr id="17413" name="Rectangle 3">
            <a:extLst>
              <a:ext uri="{FF2B5EF4-FFF2-40B4-BE49-F238E27FC236}">
                <a16:creationId xmlns:a16="http://schemas.microsoft.com/office/drawing/2014/main" id="{8E518F93-8D29-8ED1-2963-A83790A7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66800"/>
            <a:ext cx="754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Museo 700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Museo 700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Museo 700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Museo 700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Museo 700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Museo 700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E68D-E169-306D-A631-0C20EF59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What you can also expect from our program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AF29BE2-58E6-8710-F75B-1D88BFFE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11600" cy="4070350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Excellent guest speakers relating to Global Issues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Experiential </a:t>
            </a:r>
            <a:r>
              <a:rPr lang="en-US" altLang="en-US" dirty="0" smtClean="0"/>
              <a:t>learning</a:t>
            </a: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Student lead </a:t>
            </a:r>
            <a:r>
              <a:rPr lang="en-US" altLang="en-US" dirty="0" smtClean="0"/>
              <a:t>activities</a:t>
            </a: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Caring and supportive </a:t>
            </a:r>
            <a:r>
              <a:rPr lang="en-US" altLang="en-US" dirty="0" smtClean="0"/>
              <a:t>environment</a:t>
            </a: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Sense of teamwork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Spanish Language component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Building safety component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altLang="en-US" dirty="0"/>
              <a:t>Public speaking and reflection </a:t>
            </a:r>
          </a:p>
        </p:txBody>
      </p:sp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CD937F8B-628F-85A6-5966-E0E5372AE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2193925"/>
            <a:ext cx="3870325" cy="4070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D7D267-8166-D037-F4F9-51D727123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tint val="1000"/>
                  </a:schemeClr>
                </a:solidFill>
                <a:latin typeface="Museo 700" pitchFamily="50" charset="0"/>
              </a:rPr>
              <a:t>Who this is for?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56B3E8-A3D9-662F-5643-1C4CBC3F4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Students who are not afraid of hard </a:t>
            </a:r>
            <a:r>
              <a:rPr lang="en-US" dirty="0" smtClean="0">
                <a:latin typeface="Museo 700" pitchFamily="50" charset="0"/>
              </a:rPr>
              <a:t>work in rain, sun, and humid conditions. </a:t>
            </a: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People who want to make a </a:t>
            </a:r>
            <a:r>
              <a:rPr lang="en-US" dirty="0" smtClean="0">
                <a:latin typeface="Museo 700" pitchFamily="50" charset="0"/>
              </a:rPr>
              <a:t>difference. </a:t>
            </a: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Students who want to learn about culture, history, service and leadership through an invaluable travel </a:t>
            </a:r>
            <a:r>
              <a:rPr lang="en-US" dirty="0" smtClean="0">
                <a:latin typeface="Museo 700" pitchFamily="50" charset="0"/>
              </a:rPr>
              <a:t>experience.</a:t>
            </a:r>
            <a:endParaRPr lang="en-US" dirty="0">
              <a:latin typeface="Museo 700" pitchFamily="50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Students who are open to new ideas and acting as servant leaders in their local and global </a:t>
            </a:r>
            <a:r>
              <a:rPr lang="en-US" dirty="0" smtClean="0">
                <a:latin typeface="Museo 700" pitchFamily="50" charset="0"/>
              </a:rPr>
              <a:t>community. </a:t>
            </a:r>
            <a:endParaRPr 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dirty="0">
                <a:latin typeface="Museo 700" pitchFamily="50" charset="0"/>
              </a:rPr>
              <a:t>WHAT THIS CLASS IS NOT: 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Just a resume builder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A group to save people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latin typeface="Museo 700" pitchFamily="50" charset="0"/>
              </a:rPr>
              <a:t>Easy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latin typeface="Museo 700" pitchFamily="50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en-US" dirty="0">
              <a:latin typeface="Museo 7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3590</TotalTime>
  <Words>567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Museo 700</vt:lpstr>
      <vt:lpstr>Tw Cen MT (Body)</vt:lpstr>
      <vt:lpstr>Wingdings</vt:lpstr>
      <vt:lpstr>Vapor Trail</vt:lpstr>
      <vt:lpstr> Carson Graham Global Initiatives and Leadership</vt:lpstr>
      <vt:lpstr>Dominican Republic Humanitarian Trip – March 11th – 20th 2024</vt:lpstr>
      <vt:lpstr>Mission</vt:lpstr>
      <vt:lpstr>Global Initiatives 2024</vt:lpstr>
      <vt:lpstr>Accommodations</vt:lpstr>
      <vt:lpstr>Safety </vt:lpstr>
      <vt:lpstr>Global Initiatives and Carson  </vt:lpstr>
      <vt:lpstr>What you can also expect from our program</vt:lpstr>
      <vt:lpstr>Who this is for?</vt:lpstr>
      <vt:lpstr>Trip Costs Total cost = $5300.00 </vt:lpstr>
      <vt:lpstr>Upcoming Meetings</vt:lpstr>
      <vt:lpstr>To Do: </vt:lpstr>
      <vt:lpstr>Contacts </vt:lpstr>
      <vt:lpstr>Questions?</vt:lpstr>
    </vt:vector>
  </TitlesOfParts>
  <Company>School District #44 (North Vancouver)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Initiatives and Leadership</dc:title>
  <dc:creator>IT Services</dc:creator>
  <cp:lastModifiedBy>Robert Olson</cp:lastModifiedBy>
  <cp:revision>83</cp:revision>
  <dcterms:created xsi:type="dcterms:W3CDTF">2010-04-19T20:04:29Z</dcterms:created>
  <dcterms:modified xsi:type="dcterms:W3CDTF">2023-05-19T00:44:46Z</dcterms:modified>
</cp:coreProperties>
</file>